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77" r:id="rId6"/>
    <p:sldId id="260" r:id="rId7"/>
    <p:sldId id="27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8" r:id="rId21"/>
    <p:sldId id="273" r:id="rId22"/>
    <p:sldId id="276" r:id="rId23"/>
    <p:sldId id="274" r:id="rId24"/>
    <p:sldId id="275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Анализ воспитательной работы</a:t>
            </a:r>
            <a:br>
              <a:rPr lang="ru-RU" dirty="0"/>
            </a:br>
            <a:r>
              <a:rPr lang="ru-RU" dirty="0"/>
              <a:t>МБОУ СОШ №103  за 2017-2018 учебный год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65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220356"/>
              </p:ext>
            </p:extLst>
          </p:nvPr>
        </p:nvGraphicFramePr>
        <p:xfrm>
          <a:off x="971600" y="1844822"/>
          <a:ext cx="7344815" cy="28803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840"/>
                <a:gridCol w="1439373"/>
                <a:gridCol w="2841523"/>
                <a:gridCol w="2641079"/>
              </a:tblGrid>
              <a:tr h="960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№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Вид учета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2016-2017 туч.год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2017-2018 уч.год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60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ВШУ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60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ПДН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23728" y="836712"/>
            <a:ext cx="4644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Количество учащихся, состоящих на учете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20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527443"/>
              </p:ext>
            </p:extLst>
          </p:nvPr>
        </p:nvGraphicFramePr>
        <p:xfrm>
          <a:off x="611560" y="1412776"/>
          <a:ext cx="8048178" cy="3888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5827"/>
                <a:gridCol w="1550748"/>
                <a:gridCol w="764264"/>
                <a:gridCol w="763470"/>
                <a:gridCol w="1100761"/>
                <a:gridCol w="764264"/>
                <a:gridCol w="1538844"/>
              </a:tblGrid>
              <a:tr h="612108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 учащихся, состоящих на профилактических учетах (ВШУ, ПДН, КДН, СОП)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0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Из них охвачены дополнительным образованием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604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b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Школьные кружки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УДО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Подростковые клубы, районные ДК, спорт.комплексы, школы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8787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00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2016-2017 уч.год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3212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2017-2018 уч.год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11560" y="332656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Охват обучающихся, состоящих на </a:t>
            </a:r>
            <a:r>
              <a:rPr lang="ru-RU" b="1" dirty="0" err="1"/>
              <a:t>проф.учете</a:t>
            </a:r>
            <a:r>
              <a:rPr lang="ru-RU" b="1" dirty="0"/>
              <a:t> </a:t>
            </a:r>
            <a:endParaRPr lang="ru-RU" dirty="0"/>
          </a:p>
          <a:p>
            <a:pPr algn="ctr"/>
            <a:r>
              <a:rPr lang="ru-RU" b="1" dirty="0"/>
              <a:t>дополнительным образованием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769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466023"/>
              </p:ext>
            </p:extLst>
          </p:nvPr>
        </p:nvGraphicFramePr>
        <p:xfrm>
          <a:off x="611560" y="2348880"/>
          <a:ext cx="7776863" cy="28083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3385"/>
                <a:gridCol w="2555452"/>
                <a:gridCol w="2026486"/>
                <a:gridCol w="1861540"/>
              </a:tblGrid>
              <a:tr h="12035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Программа художественно-эстетического направления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Программа научного направления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Программа спортивного направления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2035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Число занимающихся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01188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Всего : 323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55576" y="620688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Количество обучающихся, занимающихся по программам системы дополнительного образования в школе: </a:t>
            </a:r>
          </a:p>
        </p:txBody>
      </p:sp>
    </p:spTree>
    <p:extLst>
      <p:ext uri="{BB962C8B-B14F-4D97-AF65-F5344CB8AC3E}">
        <p14:creationId xmlns:p14="http://schemas.microsoft.com/office/powerpoint/2010/main" val="338834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45363"/>
              </p:ext>
            </p:extLst>
          </p:nvPr>
        </p:nvGraphicFramePr>
        <p:xfrm>
          <a:off x="323529" y="404661"/>
          <a:ext cx="8568950" cy="62646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829"/>
                <a:gridCol w="1746737"/>
                <a:gridCol w="598063"/>
                <a:gridCol w="1708239"/>
                <a:gridCol w="1069888"/>
                <a:gridCol w="1664369"/>
                <a:gridCol w="1386825"/>
              </a:tblGrid>
              <a:tr h="596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№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ФИО ученика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/соревнование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Место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уровень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Руководитель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96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Ситдикова Диляра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«Звездный Татарстан»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 место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Сергеева Н.Г.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949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Танцевальный коллектив «Одноклассники»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2016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«Казан-йорт»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Диплом участника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Галимова В.Р.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96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Топакова Аделина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2016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«Сказки зимнего леса»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 место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Сергеева Н.Г.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96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Сафина Камиля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«Сказки зимнего леса»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 место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Шлычкова Т.К.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96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Хадиуллина Ралина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2016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«Краски города»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Диплом 2 степени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Сергеева Н.Г.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966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Галимов Марат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2016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«Краски города»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Диплом 3 степени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Сергеева Н.Г.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7899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Топакова Аделина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2016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«Дети. Техника. Творчество», конкурс декоративно-прикладного искусства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Диплом 1 степени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Сергеева Н.Г.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07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770968"/>
              </p:ext>
            </p:extLst>
          </p:nvPr>
        </p:nvGraphicFramePr>
        <p:xfrm>
          <a:off x="323528" y="260648"/>
          <a:ext cx="8208911" cy="65527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8239"/>
                <a:gridCol w="1673344"/>
                <a:gridCol w="572934"/>
                <a:gridCol w="1636465"/>
                <a:gridCol w="1024935"/>
                <a:gridCol w="1594439"/>
                <a:gridCol w="1328555"/>
              </a:tblGrid>
              <a:tr h="409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Замалетдинова Диляра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«Осенний серпантин»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Диплом 3 степени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Калимуллина З.А.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</a:tr>
              <a:tr h="614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Танцевальный коллетив «</a:t>
                      </a:r>
                      <a:r>
                        <a:rPr lang="en-US" sz="900">
                          <a:effectLst/>
                        </a:rPr>
                        <a:t>indigo kids</a:t>
                      </a:r>
                      <a:r>
                        <a:rPr lang="ru-RU" sz="900">
                          <a:effectLst/>
                        </a:rPr>
                        <a:t>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«Сююмбике-2016»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Диплом 3 степени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Галимова В.Р.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</a:tr>
              <a:tr h="4095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Алмазов Евгений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«Нет фашизму»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Кропотина М.С.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</a:tr>
              <a:tr h="12286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Танцевальный коллектив «Одноклассники»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«Открытый региональный конкурс детского творчества «Золотой петушок»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Лауреаты 1 степени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Россия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Галимова В.Р.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</a:tr>
              <a:tr h="614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Чумарова Зарина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«Россыпь творческих фантазий»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участник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Республика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Сергеева Н.Г.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</a:tr>
              <a:tr h="614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Ваккасова Аделина, Фаткуллова Лиана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2017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«Россыпь творческих фантазий»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участник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Республика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Сергеева Н.Г.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</a:tr>
              <a:tr h="10238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Театральный коллектив «Маскарад»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«Экологический фестиваль-конкурс «Радужная сцена»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Республика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Голикова В.К.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</a:tr>
              <a:tr h="8190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Танцевальный коллектив «Одноклассники»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Танцевальный  фестиваль-конкурс «Живи танцуя»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Лауреаты 2 степени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Россия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Галимова В.Р.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</a:tr>
              <a:tr h="8190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Танцевальный коллетив «</a:t>
                      </a:r>
                      <a:r>
                        <a:rPr lang="en-US" sz="900">
                          <a:effectLst/>
                        </a:rPr>
                        <a:t>indigo kids</a:t>
                      </a:r>
                      <a:r>
                        <a:rPr lang="ru-RU" sz="900">
                          <a:effectLst/>
                        </a:rPr>
                        <a:t>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Фестиваль-конкурс «Траектория </a:t>
                      </a:r>
                      <a:r>
                        <a:rPr lang="en-US" sz="900">
                          <a:effectLst/>
                        </a:rPr>
                        <a:t>kids</a:t>
                      </a:r>
                      <a:r>
                        <a:rPr lang="ru-RU" sz="900">
                          <a:effectLst/>
                        </a:rPr>
                        <a:t>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Лауреаты 2 степени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Международный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Галимова</a:t>
                      </a:r>
                      <a:r>
                        <a:rPr lang="ru-RU" sz="900" dirty="0">
                          <a:effectLst/>
                        </a:rPr>
                        <a:t> В.Р.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60" marR="578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262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025974"/>
              </p:ext>
            </p:extLst>
          </p:nvPr>
        </p:nvGraphicFramePr>
        <p:xfrm>
          <a:off x="251520" y="188638"/>
          <a:ext cx="8424936" cy="648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93"/>
                <a:gridCol w="1717381"/>
                <a:gridCol w="588011"/>
                <a:gridCol w="1679530"/>
                <a:gridCol w="1051907"/>
                <a:gridCol w="1636396"/>
                <a:gridCol w="1363518"/>
              </a:tblGrid>
              <a:tr h="3927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Ботова Ксения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Соревнования по дзюдо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Россия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Мазаев А.А.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3927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Титов Тимур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Соревнования по дзюдо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Россия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Мазаев А.А.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7855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Команда шк.103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Соревнования по бадминтону среди мальчиков и девочек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1,2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район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Гафетдинов Р.З.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7855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Театральный коллектив «Маскарад»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Республиканский фестиваль-конкурс «Третий звонок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Республика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Голикова В.К.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3927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Габдрахманова Самира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Звездный Татарстан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район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Сергеева Н.Г.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5891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Танцевальный коллетив «</a:t>
                      </a:r>
                      <a:r>
                        <a:rPr lang="en-US" sz="900">
                          <a:effectLst/>
                        </a:rPr>
                        <a:t>indigo kids</a:t>
                      </a:r>
                      <a:r>
                        <a:rPr lang="ru-RU" sz="900">
                          <a:effectLst/>
                        </a:rPr>
                        <a:t>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«Сююмбике-2018»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Лауреаты 3 степени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Галимова В.Р.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981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Танцевальный коллетив «</a:t>
                      </a:r>
                      <a:r>
                        <a:rPr lang="en-US" sz="900">
                          <a:effectLst/>
                        </a:rPr>
                        <a:t>indigo kids</a:t>
                      </a:r>
                      <a:r>
                        <a:rPr lang="ru-RU" sz="900">
                          <a:effectLst/>
                        </a:rPr>
                        <a:t>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Фестиваль-конкурс танцевальных коллективов «Взлет»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Лауреаты 2 степени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Международный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Галимова В.Р.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981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Чумарова Зарина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Конкурс декоративно-прикладного творчества «Вдохновение»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Участие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Сергеева Н.Г.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1178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Театральный коллектив «Маскарад»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Конкурс агидбригад по экологии в рамках экологического форума «Зилант»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район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Голикова В.К.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793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886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Количество обучающихся, занимающихся в системе дополнительного </a:t>
            </a:r>
            <a:r>
              <a:rPr lang="ru-RU" dirty="0" smtClean="0"/>
              <a:t>образования                     </a:t>
            </a:r>
            <a:r>
              <a:rPr lang="ru-RU" dirty="0"/>
              <a:t>за пределами школы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0250"/>
              </p:ext>
            </p:extLst>
          </p:nvPr>
        </p:nvGraphicFramePr>
        <p:xfrm>
          <a:off x="899589" y="1556792"/>
          <a:ext cx="7056786" cy="35283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3851"/>
                <a:gridCol w="1610401"/>
                <a:gridCol w="1518428"/>
                <a:gridCol w="1252053"/>
                <a:gridCol w="1252053"/>
              </a:tblGrid>
              <a:tr h="19602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Программа художественно-эстетического направления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Программа социальной направленности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Программа спортивного направления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Программа технического направления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1761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Число занимающихся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043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Всего : 233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60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055134"/>
              </p:ext>
            </p:extLst>
          </p:nvPr>
        </p:nvGraphicFramePr>
        <p:xfrm>
          <a:off x="107504" y="764700"/>
          <a:ext cx="8856983" cy="54006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5500"/>
                <a:gridCol w="2436330"/>
                <a:gridCol w="1524006"/>
                <a:gridCol w="1725500"/>
                <a:gridCol w="1445647"/>
              </a:tblGrid>
              <a:tr h="31768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№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Наименование конкурса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Уровень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Количество участников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76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2016-2017  уч.год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2017-2018 уч.год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5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«Безопасное колесо-2017»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5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«Безопасное колесо-2017»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5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Фестиваль «Знаток иностранных языков»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5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«Правнуки ветеранов рисуют Победу»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53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Викторина по произведению С.Т. Аксакова «Аленький цветочек»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5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чтецов «Живая классика»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5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чтецов «Живая классика»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937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698763"/>
              </p:ext>
            </p:extLst>
          </p:nvPr>
        </p:nvGraphicFramePr>
        <p:xfrm>
          <a:off x="179514" y="404664"/>
          <a:ext cx="8712967" cy="60486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3549"/>
                <a:gridCol w="2773839"/>
                <a:gridCol w="1735128"/>
                <a:gridCol w="1964537"/>
                <a:gridCol w="1645914"/>
              </a:tblGrid>
              <a:tr h="3780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«Зимние фантазии»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80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«Будь бдительным на льду»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80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«Будь бдительным на льду»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80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«Звездный Татарстан»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80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«Звездный Татарстан»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56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Поэтический конкурс чтецов «Мой Пушкин»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56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Поэтический конкурс чтецов «Мой Пушкин»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1341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чтецов «Всем детям ровесница», посвященный 110-летию А.Л.Барто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56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родительских комитетов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56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Городская экологическая конференция «Жир-су»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742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651441"/>
              </p:ext>
            </p:extLst>
          </p:nvPr>
        </p:nvGraphicFramePr>
        <p:xfrm>
          <a:off x="323530" y="764706"/>
          <a:ext cx="8496941" cy="53285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8832"/>
                <a:gridCol w="2705065"/>
                <a:gridCol w="1692108"/>
                <a:gridCol w="1915830"/>
                <a:gridCol w="1605106"/>
              </a:tblGrid>
              <a:tr h="8197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Городской эколого-краеведческий брейн-ринг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09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Осенний серпантин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2296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Научно-практическая конференция «Наша наследие»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Россия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09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«Дети рисуют страну»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09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«Обаятельный Шурале»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Международный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2296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научно-исследовательских работ «Древо жизни»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09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«Зеркало природы»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09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«сказки зимнего леса»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02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5987008" cy="20203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Социальный паспорт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8933514"/>
              </p:ext>
            </p:extLst>
          </p:nvPr>
        </p:nvGraphicFramePr>
        <p:xfrm>
          <a:off x="1835696" y="485894"/>
          <a:ext cx="5040560" cy="6435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Документ" r:id="rId3" imgW="6407085" imgH="8202191" progId="Word.Document.12">
                  <p:embed/>
                </p:oleObj>
              </mc:Choice>
              <mc:Fallback>
                <p:oleObj name="Документ" r:id="rId3" imgW="6407085" imgH="820219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5696" y="485894"/>
                        <a:ext cx="5040560" cy="64358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966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Сагдеева\Desktop\итоги 2018 года\FXNc3sQHwy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7928870" cy="530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20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926208"/>
              </p:ext>
            </p:extLst>
          </p:nvPr>
        </p:nvGraphicFramePr>
        <p:xfrm>
          <a:off x="323528" y="116629"/>
          <a:ext cx="7992888" cy="66247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2746"/>
                <a:gridCol w="2313361"/>
                <a:gridCol w="2419455"/>
                <a:gridCol w="1787326"/>
              </a:tblGrid>
              <a:tr h="1505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      Дата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           Название 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       Участники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  Результат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  <a:tr h="602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28.11.2018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Интеллектуальная игра «КВИЗ – Лимонад» на базе ДК «Гайдар»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Сайфутдинова Дилия, Вафина Алина, Герасимова Дениза, Ахунзянов Булат, Алмазов Евгений. 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Диплом участника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  <a:tr h="4516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01.12.2017 -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11.12.2017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Конкурс рисунков «Буду бдительным на льду и на воде»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Сорокин Максим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 место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  <a:tr h="4516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10.12.2017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Республиканский Конкурс РДШ «Поем гимн России – гордимся страной»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 1 по 11 класс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Неизвестно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  <a:tr h="301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18.12.2017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Конкурс «РДШ – территория самоуправления»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8,9,10 классы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Диплом участника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  <a:tr h="4516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04.12.2017 -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09.12.2017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 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Конкурс «Сказки зимнего леса»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 1 по 4 классы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  <a:tr h="9033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16.01.2018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Всероссийский конкурс «Республиканский этап Всероссийской акции «Спорт-альтернатива пагубным привычкам».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Кайибова Айишат, Шайдуллина Виктория, Гилязеева Карина, Вафина Алина, Камалиева София, Гаврилова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Неизвестно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  <a:tr h="301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 января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Республиканский конкурс «Актив года»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ШУС «Механизм»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участие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  <a:tr h="1355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Конец февраля – начало марта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Всероссийская смена «Слет юных экологов Общероссийской общественно-государственной детско-юношеской организации «Российское движение школьников»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Экологический отряд «Эко-Механизм»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победители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  <a:tr h="301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Весь февраль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Конкурс  «Всероссийская  Медиашкола РДШ»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Информационно-медийное направление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 место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  <a:tr h="301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Конец февраля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Если бы я был президентом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Мутыгуллина Камиля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Приглашение в Москву на очный этап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  <a:tr h="4516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Начало апреля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Литературный фестиваль «Русские рифмы» номинация «Дети»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Евгений Алмазов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Сертификат участника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  <a:tr h="301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1.03.2018 -6.03.2018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Конкурс газет «Без права на ошибку»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Информационно-медийное направление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Участие 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  <a:tr h="301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01.04.2018 -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09.04.2018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Всероссийская смена «РДШ в эфире!»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Информационно-медийное направление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Участие 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44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Сагдеева\Desktop\итоги 2018 года\Screenshot_2018-08-27-16-18-15-594_com.instagram.androi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66429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Сагдеева\Desktop\итоги 2018 года\Screenshot_2018-08-27-16-18-23-359_com.instagram.androi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96752"/>
            <a:ext cx="27003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Сагдеева\Desktop\итоги 2018 года\Screenshot_2018-08-27-16-18-32-004_com.instagram.androi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4664"/>
            <a:ext cx="2456892" cy="491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09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3928" y="44624"/>
            <a:ext cx="878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Смены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908375"/>
              </p:ext>
            </p:extLst>
          </p:nvPr>
        </p:nvGraphicFramePr>
        <p:xfrm>
          <a:off x="611558" y="476671"/>
          <a:ext cx="7704857" cy="62646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1599"/>
                <a:gridCol w="2927435"/>
                <a:gridCol w="2375823"/>
              </a:tblGrid>
              <a:tr h="338633">
                <a:tc>
                  <a:txBody>
                    <a:bodyPr/>
                    <a:lstStyle/>
                    <a:p>
                      <a:r>
                        <a:rPr lang="ru-RU" sz="800" dirty="0">
                          <a:effectLst/>
                        </a:rPr>
                        <a:t>    Дата проведения</a:t>
                      </a:r>
                      <a:endParaRPr lang="ru-RU" sz="600" dirty="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                Название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           Участники</a:t>
                      </a:r>
                      <a:endParaRPr lang="ru-RU" sz="6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</a:tr>
              <a:tr h="846581"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Конец августа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«Юные защитники Отечества» от «Юнармии» в качестве творческой группы</a:t>
                      </a:r>
                      <a:endParaRPr lang="ru-RU" sz="6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Гаврилова Анастасия, 8Б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</a:tr>
              <a:tr h="677264"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Конец октября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Форум ТРО РДШ «Мое время» в качестве оргкомитета</a:t>
                      </a:r>
                      <a:endParaRPr lang="ru-RU" sz="6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Гаврилова Анастасия, 8Б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</a:tr>
              <a:tr h="677264"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09.12.2018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Форум юных граждан на базе КГАСУ</a:t>
                      </a:r>
                      <a:endParaRPr lang="ru-RU" sz="6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Вафина Алина, 10Б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</a:tr>
              <a:tr h="677264"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23.12.2017-</a:t>
                      </a:r>
                      <a:br>
                        <a:rPr lang="ru-RU" sz="800">
                          <a:effectLst/>
                        </a:rPr>
                      </a:br>
                      <a:r>
                        <a:rPr lang="ru-RU" sz="800">
                          <a:effectLst/>
                        </a:rPr>
                        <a:t>29.12.2017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Смена СНТ и РДШ «Галстучная страна» лагерь Костер.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Гилязеева Карина 10А, 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Хайдарова Диана 10А, 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Гаврилова Анастасия 8Б</a:t>
                      </a:r>
                      <a:endParaRPr lang="ru-RU" sz="7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</a:tr>
              <a:tr h="10158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31.01.2018-</a:t>
                      </a:r>
                      <a:endParaRPr lang="ru-RU" sz="7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02.02.2018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Республиканская профильная смена конкурса школьных самоуправлений «СОК» - «Стань одной командой»</a:t>
                      </a:r>
                      <a:endParaRPr lang="ru-RU" sz="6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Сайфутдинова Диля 11А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318" marR="39318" marT="0" marB="0"/>
                </a:tc>
              </a:tr>
              <a:tr h="846581">
                <a:tc>
                  <a:txBody>
                    <a:bodyPr/>
                    <a:lstStyle/>
                    <a:p>
                      <a:r>
                        <a:rPr lang="ru-RU" sz="800" dirty="0">
                          <a:effectLst/>
                        </a:rPr>
                        <a:t>27.03.2017-</a:t>
                      </a:r>
                      <a:br>
                        <a:rPr lang="ru-RU" sz="800" dirty="0">
                          <a:effectLst/>
                        </a:rPr>
                      </a:br>
                      <a:r>
                        <a:rPr lang="ru-RU" sz="800" dirty="0">
                          <a:effectLst/>
                        </a:rPr>
                        <a:t>29.03.2017</a:t>
                      </a:r>
                      <a:endParaRPr lang="ru-RU" sz="600" dirty="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Смена «Путь юного журналиста от «Дети Казани» на базе ГДДТ им. А.Алиша</a:t>
                      </a:r>
                      <a:endParaRPr lang="ru-RU" sz="6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Гаврилова Анастасия, 8Б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</a:tr>
              <a:tr h="1185212"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19.03.2018-</a:t>
                      </a:r>
                      <a:br>
                        <a:rPr lang="ru-RU" sz="800">
                          <a:effectLst/>
                        </a:rPr>
                      </a:br>
                      <a:r>
                        <a:rPr lang="ru-RU" sz="800">
                          <a:effectLst/>
                        </a:rPr>
                        <a:t>22.03.2018</a:t>
                      </a:r>
                      <a:endParaRPr lang="ru-RU" sz="60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Профильная смена «Дети Казани» для лидеров и активистов детских общественных объединений г. Казани на базе ГАУ «Молодежный центр «Волга»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318" marR="39318" marT="0" marB="0"/>
                </a:tc>
                <a:tc>
                  <a:txBody>
                    <a:bodyPr/>
                    <a:lstStyle/>
                    <a:p>
                      <a:r>
                        <a:rPr lang="ru-RU" sz="800" dirty="0" err="1">
                          <a:effectLst/>
                        </a:rPr>
                        <a:t>Вафина</a:t>
                      </a:r>
                      <a:r>
                        <a:rPr lang="ru-RU" sz="800" dirty="0">
                          <a:effectLst/>
                        </a:rPr>
                        <a:t> Алина, 10А</a:t>
                      </a:r>
                      <a:endParaRPr lang="ru-RU" sz="600" dirty="0">
                        <a:effectLst/>
                        <a:latin typeface="Times New Roman"/>
                      </a:endParaRPr>
                    </a:p>
                  </a:txBody>
                  <a:tcPr marL="39318" marR="3931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213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957691"/>
              </p:ext>
            </p:extLst>
          </p:nvPr>
        </p:nvGraphicFramePr>
        <p:xfrm>
          <a:off x="395535" y="476672"/>
          <a:ext cx="7992888" cy="60486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1379"/>
                <a:gridCol w="3036869"/>
                <a:gridCol w="2464640"/>
              </a:tblGrid>
              <a:tr h="1929260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27.03.2018-</a:t>
                      </a:r>
                      <a:endParaRPr lang="ru-RU" sz="800">
                        <a:effectLst/>
                      </a:endParaRPr>
                    </a:p>
                    <a:p>
                      <a:r>
                        <a:rPr lang="ru-RU" sz="1200">
                          <a:effectLst/>
                        </a:rPr>
                        <a:t>29.03.2018</a:t>
                      </a:r>
                      <a:endParaRPr lang="ru-RU" sz="800">
                        <a:effectLst/>
                        <a:latin typeface="Times New Roman"/>
                      </a:endParaRPr>
                    </a:p>
                  </a:txBody>
                  <a:tcPr marL="58080" marR="5808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Невыездная смена «Дети Механизма», организованная активистами ШУС «Механизм» на базе МБОУ СОШ №103</a:t>
                      </a:r>
                      <a:endParaRPr lang="ru-RU" sz="800">
                        <a:effectLst/>
                        <a:latin typeface="Times New Roman"/>
                      </a:endParaRPr>
                    </a:p>
                  </a:txBody>
                  <a:tcPr marL="58080" marR="5808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Вафина Алина 10А, Хайдарова Диана 10А, Гилязеева Карина 10А, Алмазов Евгений 9Б, также ученики с 6 по 10 классы</a:t>
                      </a:r>
                      <a:endParaRPr lang="ru-RU" sz="800">
                        <a:effectLst/>
                        <a:latin typeface="Times New Roman"/>
                      </a:endParaRPr>
                    </a:p>
                  </a:txBody>
                  <a:tcPr marL="58080" marR="58080" marT="0" marB="0"/>
                </a:tc>
              </a:tr>
              <a:tr h="1929260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28.05.2018-18.07.2018</a:t>
                      </a:r>
                      <a:endParaRPr lang="ru-RU" sz="800">
                        <a:effectLst/>
                        <a:latin typeface="Times New Roman"/>
                      </a:endParaRPr>
                    </a:p>
                  </a:txBody>
                  <a:tcPr marL="58080" marR="5808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Экологическая профильная смена в МДЦ «Артек»</a:t>
                      </a:r>
                      <a:endParaRPr lang="ru-RU" sz="800">
                        <a:effectLst/>
                        <a:latin typeface="Times New Roman"/>
                      </a:endParaRPr>
                    </a:p>
                  </a:txBody>
                  <a:tcPr marL="58080" marR="5808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Герасимова Дениза,10а кл.</a:t>
                      </a:r>
                      <a:endParaRPr lang="ru-RU" sz="800">
                        <a:effectLst/>
                        <a:latin typeface="Times New Roman"/>
                      </a:endParaRPr>
                    </a:p>
                  </a:txBody>
                  <a:tcPr marL="58080" marR="58080" marT="0" marB="0"/>
                </a:tc>
              </a:tr>
              <a:tr h="2190152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26.07.2018-30.07.2018</a:t>
                      </a:r>
                      <a:endParaRPr lang="ru-RU" sz="800">
                        <a:effectLst/>
                        <a:latin typeface="Times New Roman"/>
                      </a:endParaRPr>
                    </a:p>
                  </a:txBody>
                  <a:tcPr marL="58080" marR="5808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Профильная смена в лагере «С</a:t>
                      </a:r>
                      <a:r>
                        <a:rPr lang="tt-RU" sz="1200">
                          <a:effectLst/>
                        </a:rPr>
                        <a:t>ә</a:t>
                      </a:r>
                      <a:r>
                        <a:rPr lang="ru-RU" sz="1200">
                          <a:effectLst/>
                        </a:rPr>
                        <a:t>л</a:t>
                      </a:r>
                      <a:r>
                        <a:rPr lang="tt-RU" sz="1200">
                          <a:effectLst/>
                        </a:rPr>
                        <a:t>ә</a:t>
                      </a:r>
                      <a:r>
                        <a:rPr lang="ru-RU" sz="1200">
                          <a:effectLst/>
                        </a:rPr>
                        <a:t>т» «</a:t>
                      </a:r>
                      <a:r>
                        <a:rPr lang="en-US" sz="1200">
                          <a:effectLst/>
                        </a:rPr>
                        <a:t>Leaders Buler Forum</a:t>
                      </a:r>
                      <a:r>
                        <a:rPr lang="ru-RU" sz="1200">
                          <a:effectLst/>
                        </a:rPr>
                        <a:t>»</a:t>
                      </a:r>
                      <a:endParaRPr lang="ru-RU" sz="800">
                        <a:effectLst/>
                        <a:latin typeface="Times New Roman"/>
                      </a:endParaRPr>
                    </a:p>
                  </a:txBody>
                  <a:tcPr marL="58080" marR="58080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Оргкомитет –</a:t>
                      </a:r>
                      <a:r>
                        <a:rPr lang="ru-RU" sz="1200" dirty="0" err="1">
                          <a:effectLst/>
                        </a:rPr>
                        <a:t>Вафина</a:t>
                      </a:r>
                      <a:r>
                        <a:rPr lang="ru-RU" sz="1200" dirty="0">
                          <a:effectLst/>
                        </a:rPr>
                        <a:t> Алина 10а,Гилязиева Карина 10а, Гаврилова Анастасия 8б</a:t>
                      </a:r>
                      <a:endParaRPr lang="ru-RU" sz="800" dirty="0">
                        <a:effectLst/>
                      </a:endParaRPr>
                    </a:p>
                    <a:p>
                      <a:r>
                        <a:rPr lang="ru-RU" sz="1200" dirty="0">
                          <a:effectLst/>
                        </a:rPr>
                        <a:t>Участники:</a:t>
                      </a:r>
                      <a:endParaRPr lang="ru-RU" sz="800" dirty="0">
                        <a:effectLst/>
                      </a:endParaRPr>
                    </a:p>
                    <a:p>
                      <a:r>
                        <a:rPr lang="ru-RU" sz="1200" dirty="0">
                          <a:effectLst/>
                        </a:rPr>
                        <a:t>Гафарова </a:t>
                      </a:r>
                      <a:r>
                        <a:rPr lang="ru-RU" sz="1200" dirty="0" err="1">
                          <a:effectLst/>
                        </a:rPr>
                        <a:t>Ралина</a:t>
                      </a:r>
                      <a:r>
                        <a:rPr lang="ru-RU" sz="1200" dirty="0">
                          <a:effectLst/>
                        </a:rPr>
                        <a:t> 7б,Ситдикова Лиана7а,Хабибуллина </a:t>
                      </a:r>
                      <a:r>
                        <a:rPr lang="ru-RU" sz="1200" dirty="0" err="1">
                          <a:effectLst/>
                        </a:rPr>
                        <a:t>Диляра</a:t>
                      </a:r>
                      <a:r>
                        <a:rPr lang="ru-RU" sz="1200" dirty="0">
                          <a:effectLst/>
                        </a:rPr>
                        <a:t> 7б</a:t>
                      </a:r>
                      <a:endParaRPr lang="ru-RU" sz="800" dirty="0">
                        <a:effectLst/>
                        <a:latin typeface="Times New Roman"/>
                      </a:endParaRPr>
                    </a:p>
                  </a:txBody>
                  <a:tcPr marL="58080" marR="580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80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агдеева\Desktop\итоги 2018 года\Screenshot_2018-08-27-16-19-10-884_com.instagram.androi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99" y="260648"/>
            <a:ext cx="3185592" cy="637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Сагдеева\Desktop\итоги 2018 года\Screenshot_2018-08-27-16-18-58-272_com.instagram.androi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4687"/>
            <a:ext cx="3293604" cy="658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19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Сагдеева\Desktop\итоги 2018 года\tVWq5sGT_8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64" y="116632"/>
            <a:ext cx="4945637" cy="329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Сагдеева\Desktop\итоги 2018 года\nTSUj8OEm6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14368"/>
            <a:ext cx="4945637" cy="329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10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Сагдеева\Desktop\итоги 2018 года\GV1MhK5e5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861" y="2405182"/>
            <a:ext cx="2912126" cy="192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Сагдеева\Desktop\итоги 2018 года\mH0O8Qr9Ep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919" y="61336"/>
            <a:ext cx="3515082" cy="234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агдеева\Desktop\итоги 2018 года\Screenshot_2018-08-27-16-21-10-750_com.instagram.androi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7457"/>
            <a:ext cx="1997460" cy="390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агдеева\Desktop\итоги 2018 года\8xBLVHU2wH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437093"/>
            <a:ext cx="3598371" cy="239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19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678048"/>
              </p:ext>
            </p:extLst>
          </p:nvPr>
        </p:nvGraphicFramePr>
        <p:xfrm>
          <a:off x="323530" y="404664"/>
          <a:ext cx="8208910" cy="6192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8004"/>
                <a:gridCol w="3646022"/>
                <a:gridCol w="2052442"/>
                <a:gridCol w="2052442"/>
              </a:tblGrid>
              <a:tr h="247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№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Название мероприятия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Срок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Ответственные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954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Слет всероссийского военно-патриотического движения «ЮНАРМИЯ»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ноябрь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Зарипов И.А.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47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Смотр знаменных групп и отрядов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апрель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Зарипов И.А.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31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Проект «Билет Ветерану» совместно с ТГАТОиБ им.М.Джалиля для учащихся 10-х классов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Апрель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Гумарова Э.Р.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954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Смотр строя и песни среди юнармейских отрядов, посвященных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Февраль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Зарипов И.А.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908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Вахта памяти.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Участие в организации и проведении Международной акции «Бессмертный полк».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Зарипов И.А.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954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Районный конкурс рисунков «Правнуки ветеранов рисуют Победу»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аппрель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Классные руководители 1-11 кл.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47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Военно-спортивная игра «Зарница»,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февраль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Зарипов И.А.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47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Акция «Звезда Победы»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Май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Гумарова Э.Р.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908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Организация классных фотовыставок «Современный солдат», «Великая Отечественная война в истории моей семьи»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Февраль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Классные руководители 1-11 кл.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954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Организация встреч учащихся с участниками ВОВ, тружениками тыла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 течение года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Гумарова Э.Р.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954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Посвящение детей в «Юнармию»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Февраль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Зарипов</a:t>
                      </a:r>
                      <a:r>
                        <a:rPr lang="ru-RU" sz="1100" dirty="0">
                          <a:effectLst/>
                        </a:rPr>
                        <a:t> И.А.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11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агдеева\Desktop\итоги 2018 года\M779Is-a4n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0648"/>
            <a:ext cx="3416631" cy="256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Сагдеева\Desktop\итоги 2018 года\Screenshot_2018-08-27-16-21-59-205_com.instagram.androi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0648"/>
            <a:ext cx="2308701" cy="461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Сагдеева\Desktop\итоги 2018 года\Screenshot_2018-08-27-16-23-17-173_com.instagram.androi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44" y="251357"/>
            <a:ext cx="2227176" cy="445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Сагдеева\Desktop\итоги 2018 года\Screenshot_2018-08-27-16-21-36-184_com.instagram.androi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602" y="2840010"/>
            <a:ext cx="302079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00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228853"/>
              </p:ext>
            </p:extLst>
          </p:nvPr>
        </p:nvGraphicFramePr>
        <p:xfrm>
          <a:off x="683568" y="908720"/>
          <a:ext cx="7632847" cy="5328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508"/>
                <a:gridCol w="2085455"/>
                <a:gridCol w="1814307"/>
                <a:gridCol w="1583830"/>
                <a:gridCol w="1737747"/>
              </a:tblGrid>
              <a:tr h="242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№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ФИО участника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Наименование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Уровень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Результат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266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Кочнева Анастасия,10а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Легкоатлетический кросс среди девушек,2017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Район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 место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68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Колосов Дмитрий ,2б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Соревнования по хоккею на приз Федерации Хоккея г. Казани,2016/2017 г.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 место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4532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Бигтагиров Данис ,7в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Всероссийские соревнования по тяжелой атлетике среди юношей в весовой категории 50 кг.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 место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266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Касимов Артур,11а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Всероссийские соревнования по боксу класса «Б»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 место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2110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Петров Алексей,11а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Открытый городской турнир по Всестилевому каратэ и Комбат самообороны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 место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25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Сагдеева\Desktop\итоги 2018 года\IMG_20180827_1523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8640"/>
            <a:ext cx="4736264" cy="631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61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614104"/>
              </p:ext>
            </p:extLst>
          </p:nvPr>
        </p:nvGraphicFramePr>
        <p:xfrm>
          <a:off x="683568" y="764704"/>
          <a:ext cx="7488831" cy="5688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744"/>
                <a:gridCol w="2046107"/>
                <a:gridCol w="1780074"/>
                <a:gridCol w="1553947"/>
                <a:gridCol w="1704959"/>
              </a:tblGrid>
              <a:tr h="1236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Петров Алексей,11а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Кубок Республики Татарстан по спортивной борьбе в весовой категории 57 кг.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 место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236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Петров Алексей,11а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Первенство  Приволжского Федерального округа по спортивной борьбе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 место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4839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Петров Алексей,11а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Первенство Республики Татарстан по смешанному боевому единоборству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 место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893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Петров Алексей,11а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Всероссийский турнир России по комплексному единоборству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Россия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 место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19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Артур Касимов,11а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Первенство города Казани среди юниоров 2000-2001 г.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Город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 место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0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490091"/>
              </p:ext>
            </p:extLst>
          </p:nvPr>
        </p:nvGraphicFramePr>
        <p:xfrm>
          <a:off x="467544" y="260646"/>
          <a:ext cx="7776864" cy="64087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9274"/>
                <a:gridCol w="2124803"/>
                <a:gridCol w="1848538"/>
                <a:gridCol w="1613714"/>
                <a:gridCol w="1770535"/>
              </a:tblGrid>
              <a:tr h="565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Леонтьев Максим,6б кл.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Соревнования по  спортивному туризму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3769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Команда шк.103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Соревнования по  спортивному туризму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Район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3769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Бигтагиров Данис,7в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Чемпионат г. Казани по тяжелой атлетике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9424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Бигтагиров Данис,7в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Первенство Республики Татарстан по тяжелой атлетике среди юношей 2003 г.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Республика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9424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Бигтагиров Данис,7в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Первенство Республики Татарстан по тяжелой атлетике среди юниоров 1998 г.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Республика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 место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7539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Бигтагиров Данис,7в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Всероссийские соревнования по тяжелой атлетике среди юношей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Россия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7539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Команда шк.103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Районные соревнования по бадминтону среди девочек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район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7539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Команда шк.103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Районные соревнования по бадминтону среди мальчиков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район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3769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Команда школы №103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Кубок мэра по бадминтону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 место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  <a:tr h="565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Команда школы №103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Соревнования по спортивному ориентированию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район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3 место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107" marR="561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08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77</TotalTime>
  <Words>1759</Words>
  <Application>Microsoft Office PowerPoint</Application>
  <PresentationFormat>Экран (4:3)</PresentationFormat>
  <Paragraphs>647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Эркер</vt:lpstr>
      <vt:lpstr>Документ Microsoft Word</vt:lpstr>
      <vt:lpstr>Анализ воспитательной работы МБОУ СОШ №103  за 2017-2018 учебный год </vt:lpstr>
      <vt:lpstr>Социальный паспорт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воспитательной работы МБОУ СОШ №103  за 2017-2018 учебный год </dc:title>
  <dc:creator>Гумарова</dc:creator>
  <cp:lastModifiedBy>103</cp:lastModifiedBy>
  <cp:revision>10</cp:revision>
  <dcterms:created xsi:type="dcterms:W3CDTF">2018-08-28T12:30:24Z</dcterms:created>
  <dcterms:modified xsi:type="dcterms:W3CDTF">2018-08-29T08:03:16Z</dcterms:modified>
</cp:coreProperties>
</file>